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6858000" cy="9144000"/>
  <p:embeddedFontLst>
    <p:embeddedFont>
      <p:font typeface="Poppins Semi-Bold" charset="1" panose="00000700000000000000"/>
      <p:regular r:id="rId52"/>
    </p:embeddedFont>
    <p:embeddedFont>
      <p:font typeface="Barlow SemiCondensed Heavy" charset="1" panose="00000A06000000000000"/>
      <p:regular r:id="rId53"/>
    </p:embeddedFont>
    <p:embeddedFont>
      <p:font typeface="Barlow SemiCondensed" charset="1" panose="00000506000000000000"/>
      <p:regular r:id="rId54"/>
    </p:embeddedFont>
    <p:embeddedFont>
      <p:font typeface="Poppins" charset="1" panose="00000500000000000000"/>
      <p:regular r:id="rId55"/>
    </p:embeddedFont>
    <p:embeddedFont>
      <p:font typeface="Barlow SemiCondensed Bold" charset="1" panose="00000806000000000000"/>
      <p:regular r:id="rId56"/>
    </p:embeddedFont>
    <p:embeddedFont>
      <p:font typeface="Poppins Bold" charset="1" panose="00000800000000000000"/>
      <p:regular r:id="rId57"/>
    </p:embeddedFont>
    <p:embeddedFont>
      <p:font typeface="Canva Sans Bold" charset="1" panose="020B0803030501040103"/>
      <p:regular r:id="rId58"/>
    </p:embeddedFont>
    <p:embeddedFont>
      <p:font typeface="Kollektif Bold" charset="1" panose="020B0604020101010102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13" Target="../media/image61.png" Type="http://schemas.openxmlformats.org/officeDocument/2006/relationships/image"/><Relationship Id="rId14" Target="../media/image62.svg" Type="http://schemas.openxmlformats.org/officeDocument/2006/relationships/image"/><Relationship Id="rId15" Target="../media/image63.png" Type="http://schemas.openxmlformats.org/officeDocument/2006/relationships/image"/><Relationship Id="rId16" Target="../media/image64.svg" Type="http://schemas.openxmlformats.org/officeDocument/2006/relationships/image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69941"/>
            <a:ext cx="12604860" cy="174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sz="57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3: Data Lakes and Data Warehousing With Modern Data Architectures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044599" y="3477612"/>
            <a:ext cx="5238784" cy="5238784"/>
          </a:xfrm>
          <a:custGeom>
            <a:avLst/>
            <a:gdLst/>
            <a:ahLst/>
            <a:cxnLst/>
            <a:rect r="r" b="b" t="t" l="l"/>
            <a:pathLst>
              <a:path h="5238784" w="5238784">
                <a:moveTo>
                  <a:pt x="0" y="0"/>
                </a:moveTo>
                <a:lnTo>
                  <a:pt x="5238784" y="0"/>
                </a:lnTo>
                <a:lnTo>
                  <a:pt x="5238784" y="5238784"/>
                </a:lnTo>
                <a:lnTo>
                  <a:pt x="0" y="523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Governance in Data Lakes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lineage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 control and security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lifecycle management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941920" y="2987638"/>
            <a:ext cx="5317380" cy="5576621"/>
          </a:xfrm>
          <a:custGeom>
            <a:avLst/>
            <a:gdLst/>
            <a:ahLst/>
            <a:cxnLst/>
            <a:rect r="r" b="b" t="t" l="l"/>
            <a:pathLst>
              <a:path h="5576621" w="5317380">
                <a:moveTo>
                  <a:pt x="0" y="0"/>
                </a:moveTo>
                <a:lnTo>
                  <a:pt x="5317380" y="0"/>
                </a:lnTo>
                <a:lnTo>
                  <a:pt x="5317380" y="5576621"/>
                </a:lnTo>
                <a:lnTo>
                  <a:pt x="0" y="5576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062" r="-96432" b="-2236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Challenges in Data Lake Implementation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5798192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swamp prevention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evolution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issues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optimization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Cost management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Data Lake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841279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tands for “Hadoop Distributed File System”.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is designed to store large volumes of data across many machines and to provide high-throughput access to this data.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126573" y="1123919"/>
            <a:ext cx="5044659" cy="1582481"/>
          </a:xfrm>
          <a:custGeom>
            <a:avLst/>
            <a:gdLst/>
            <a:ahLst/>
            <a:cxnLst/>
            <a:rect r="r" b="b" t="t" l="l"/>
            <a:pathLst>
              <a:path h="1582481" w="5044659">
                <a:moveTo>
                  <a:pt x="0" y="0"/>
                </a:moveTo>
                <a:lnTo>
                  <a:pt x="5044658" y="0"/>
                </a:lnTo>
                <a:lnTo>
                  <a:pt x="5044658" y="1582481"/>
                </a:lnTo>
                <a:lnTo>
                  <a:pt x="0" y="158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237707"/>
            <a:ext cx="9032712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HDFS can scale to accommodate petabytes of data across thousands of machines.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Fault Tolerance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Data is replicated across multiple nodes, ensuring data availability even in case of hardware failures.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 Throughput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Optimized for large data sets, HDFS provides high-throughput access for big data applications.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777696" y="5966820"/>
            <a:ext cx="7275934" cy="3581309"/>
            <a:chOff x="0" y="0"/>
            <a:chExt cx="9701246" cy="47750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430600" y="0"/>
              <a:ext cx="5270646" cy="4775078"/>
            </a:xfrm>
            <a:custGeom>
              <a:avLst/>
              <a:gdLst/>
              <a:ahLst/>
              <a:cxnLst/>
              <a:rect r="r" b="b" t="t" l="l"/>
              <a:pathLst>
                <a:path h="4775078" w="5270646">
                  <a:moveTo>
                    <a:pt x="0" y="0"/>
                  </a:moveTo>
                  <a:lnTo>
                    <a:pt x="5270646" y="0"/>
                  </a:lnTo>
                  <a:lnTo>
                    <a:pt x="5270646" y="4775078"/>
                  </a:lnTo>
                  <a:lnTo>
                    <a:pt x="0" y="477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3308" t="-21553" r="-25083" b="-3266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90543" cy="4775078"/>
            </a:xfrm>
            <a:custGeom>
              <a:avLst/>
              <a:gdLst/>
              <a:ahLst/>
              <a:cxnLst/>
              <a:rect r="r" b="b" t="t" l="l"/>
              <a:pathLst>
                <a:path h="4775078" w="4790543">
                  <a:moveTo>
                    <a:pt x="0" y="0"/>
                  </a:moveTo>
                  <a:lnTo>
                    <a:pt x="4790543" y="0"/>
                  </a:lnTo>
                  <a:lnTo>
                    <a:pt x="4790543" y="4775078"/>
                  </a:lnTo>
                  <a:lnTo>
                    <a:pt x="0" y="477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917" t="-21553" r="-161367" b="-32667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Architecture and Functionality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9032712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NameNode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Manages metadata and regulates access to files.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DataNodes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Store the actual data blocks and perform read/write operations as directed by the NameNode.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Storage: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Block Storage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Data is split into large blocks (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default 128MB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and distributed across DataNodes.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Replication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Each block is replicated across multiple DataNodes (default is 3 replicas) to ensure fault tolerance.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126573" y="1123919"/>
            <a:ext cx="5044659" cy="1582481"/>
          </a:xfrm>
          <a:custGeom>
            <a:avLst/>
            <a:gdLst/>
            <a:ahLst/>
            <a:cxnLst/>
            <a:rect r="r" b="b" t="t" l="l"/>
            <a:pathLst>
              <a:path h="1582481" w="5044659">
                <a:moveTo>
                  <a:pt x="0" y="0"/>
                </a:moveTo>
                <a:lnTo>
                  <a:pt x="5044658" y="0"/>
                </a:lnTo>
                <a:lnTo>
                  <a:pt x="5044658" y="1582481"/>
                </a:lnTo>
                <a:lnTo>
                  <a:pt x="0" y="158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61412" y="4198820"/>
            <a:ext cx="8226588" cy="5685194"/>
          </a:xfrm>
          <a:custGeom>
            <a:avLst/>
            <a:gdLst/>
            <a:ahLst/>
            <a:cxnLst/>
            <a:rect r="r" b="b" t="t" l="l"/>
            <a:pathLst>
              <a:path h="5685194" w="8226588">
                <a:moveTo>
                  <a:pt x="0" y="0"/>
                </a:moveTo>
                <a:lnTo>
                  <a:pt x="8226588" y="0"/>
                </a:lnTo>
                <a:lnTo>
                  <a:pt x="8226588" y="5685194"/>
                </a:lnTo>
                <a:lnTo>
                  <a:pt x="0" y="568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Architecture and Functionality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Access: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Write Once, Read Many: Files are written once and read multiple times, optimizing for read-heavy operations typical in big data processing.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Streaming Data Access: HDFS is optimized for sequential read/write access rather than random access.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126573" y="1123919"/>
            <a:ext cx="5044659" cy="1582481"/>
          </a:xfrm>
          <a:custGeom>
            <a:avLst/>
            <a:gdLst/>
            <a:ahLst/>
            <a:cxnLst/>
            <a:rect r="r" b="b" t="t" l="l"/>
            <a:pathLst>
              <a:path h="1582481" w="5044659">
                <a:moveTo>
                  <a:pt x="0" y="0"/>
                </a:moveTo>
                <a:lnTo>
                  <a:pt x="5044658" y="0"/>
                </a:lnTo>
                <a:lnTo>
                  <a:pt x="5044658" y="1582481"/>
                </a:lnTo>
                <a:lnTo>
                  <a:pt x="0" y="158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Lake: HDFS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Warehousing and Modern Data Architectures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13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Data Warehousing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176937" y="4011758"/>
            <a:ext cx="5847003" cy="5603911"/>
          </a:xfrm>
          <a:custGeom>
            <a:avLst/>
            <a:gdLst/>
            <a:ahLst/>
            <a:cxnLst/>
            <a:rect r="r" b="b" t="t" l="l"/>
            <a:pathLst>
              <a:path h="5603911" w="5847003">
                <a:moveTo>
                  <a:pt x="0" y="0"/>
                </a:moveTo>
                <a:lnTo>
                  <a:pt x="5847003" y="0"/>
                </a:lnTo>
                <a:lnTo>
                  <a:pt x="5847003" y="5603911"/>
                </a:lnTo>
                <a:lnTo>
                  <a:pt x="0" y="5603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Warehousing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system used for reporting and data analysis, considered a core component of business intelligence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To integrate data from multiple sources for complex querying and analysis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489432" y="4203863"/>
          <a:ext cx="11309137" cy="5410200"/>
        </p:xfrm>
        <a:graphic>
          <a:graphicData uri="http://schemas.openxmlformats.org/drawingml/2006/table">
            <a:tbl>
              <a:tblPr/>
              <a:tblGrid>
                <a:gridCol w="3769712"/>
                <a:gridCol w="3769712"/>
                <a:gridCol w="3769712"/>
              </a:tblGrid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Warehouse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Operational 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Analysis and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Day-to-day transactions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Historical, integrated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Current, detailed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Complex, ad-hoc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Simple, predefined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Analysts, executives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Clerks, managers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Large (TBs to PBs)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Small to 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8316499" y="2334612"/>
            <a:ext cx="1881713" cy="1869252"/>
          </a:xfrm>
          <a:custGeom>
            <a:avLst/>
            <a:gdLst/>
            <a:ahLst/>
            <a:cxnLst/>
            <a:rect r="r" b="b" t="t" l="l"/>
            <a:pathLst>
              <a:path h="1869252" w="1881713">
                <a:moveTo>
                  <a:pt x="0" y="0"/>
                </a:moveTo>
                <a:lnTo>
                  <a:pt x="1881713" y="0"/>
                </a:lnTo>
                <a:lnTo>
                  <a:pt x="1881713" y="1869251"/>
                </a:lnTo>
                <a:lnTo>
                  <a:pt x="0" y="1869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46037" y="2616487"/>
            <a:ext cx="1603411" cy="1587377"/>
          </a:xfrm>
          <a:custGeom>
            <a:avLst/>
            <a:gdLst/>
            <a:ahLst/>
            <a:cxnLst/>
            <a:rect r="r" b="b" t="t" l="l"/>
            <a:pathLst>
              <a:path h="1587377" w="1603411">
                <a:moveTo>
                  <a:pt x="0" y="0"/>
                </a:moveTo>
                <a:lnTo>
                  <a:pt x="1603410" y="0"/>
                </a:lnTo>
                <a:lnTo>
                  <a:pt x="1603410" y="1587376"/>
                </a:lnTo>
                <a:lnTo>
                  <a:pt x="0" y="158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vs. Operational Database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365641" cy="701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Lakes Design and Implementation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Understanding data lakes and their benefits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lake design patterns and best practices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Warehousing and OLAP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architectures and design principles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Dimensional modeling and star schemas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concepts and cube operations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Architectures: Delta Lake and data lakehouse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Lakes vs. Data Warehouses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534950" y="3739874"/>
            <a:ext cx="5151768" cy="4072150"/>
          </a:xfrm>
          <a:custGeom>
            <a:avLst/>
            <a:gdLst/>
            <a:ahLst/>
            <a:cxnLst/>
            <a:rect r="r" b="b" t="t" l="l"/>
            <a:pathLst>
              <a:path h="4072150" w="5151768">
                <a:moveTo>
                  <a:pt x="0" y="0"/>
                </a:moveTo>
                <a:lnTo>
                  <a:pt x="5151768" y="0"/>
                </a:lnTo>
                <a:lnTo>
                  <a:pt x="5151768" y="4072149"/>
                </a:lnTo>
                <a:lnTo>
                  <a:pt x="0" y="407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47" t="-12912" r="-8670" b="-9468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657231" y="2737473"/>
          <a:ext cx="11512728" cy="6076950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Lake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Warehouse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236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Raw, unstructured/semi-structured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Processed, 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Schema-on-read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Schema-on-write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scientists, analysts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Business analysts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Agility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Highly flexible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Less flexible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ELT (Extract, Load, Transform)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ETL (Extract, Transform, Load)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398554" y="3811052"/>
            <a:ext cx="12679773" cy="5848515"/>
          </a:xfrm>
          <a:custGeom>
            <a:avLst/>
            <a:gdLst/>
            <a:ahLst/>
            <a:cxnLst/>
            <a:rect r="r" b="b" t="t" l="l"/>
            <a:pathLst>
              <a:path h="5848515" w="12679773">
                <a:moveTo>
                  <a:pt x="0" y="0"/>
                </a:moveTo>
                <a:lnTo>
                  <a:pt x="12679773" y="0"/>
                </a:lnTo>
                <a:lnTo>
                  <a:pt x="12679773" y="5848515"/>
                </a:lnTo>
                <a:lnTo>
                  <a:pt x="0" y="584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31692"/>
            <a:ext cx="4190098" cy="449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 systems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Processes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staging area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core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marts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ata consumption tools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Star Schema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type of database schema used in data warehousing. It consists of a central fact table connected to multiple dimension tables, resembling a star.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 Table: Central table containing quantitative data (e.g., sales, revenue).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 Tables: Surrounding tables with descriptive attributes (e.g., time, product, location).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Simpler queries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performance for read operations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Easy to understand and maintain</a:t>
            </a:r>
          </a:p>
          <a:p>
            <a:pPr algn="l">
              <a:lnSpc>
                <a:spcPts val="455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192213" y="5143500"/>
            <a:ext cx="7690340" cy="4627937"/>
          </a:xfrm>
          <a:custGeom>
            <a:avLst/>
            <a:gdLst/>
            <a:ahLst/>
            <a:cxnLst/>
            <a:rect r="r" b="b" t="t" l="l"/>
            <a:pathLst>
              <a:path h="4627937" w="7690340">
                <a:moveTo>
                  <a:pt x="0" y="0"/>
                </a:moveTo>
                <a:lnTo>
                  <a:pt x="7690340" y="0"/>
                </a:lnTo>
                <a:lnTo>
                  <a:pt x="7690340" y="4627937"/>
                </a:lnTo>
                <a:lnTo>
                  <a:pt x="0" y="462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DW Schema Designs: Start &amp; Snowflake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Snowflake Schema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more normalized version of the star schema where dimension tables are further broken down into related sub-dimension tables.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 Table: Same as in the star schema.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Normalized Dimension Tables: Hierarchically organized dimension tables.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data redundancy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More organized and efficient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Considerations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Slightly more complex queries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May have slower query performance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compared to a star schema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956361" y="5143500"/>
            <a:ext cx="7926191" cy="4627937"/>
          </a:xfrm>
          <a:custGeom>
            <a:avLst/>
            <a:gdLst/>
            <a:ahLst/>
            <a:cxnLst/>
            <a:rect r="r" b="b" t="t" l="l"/>
            <a:pathLst>
              <a:path h="4627937" w="7926191">
                <a:moveTo>
                  <a:pt x="0" y="0"/>
                </a:moveTo>
                <a:lnTo>
                  <a:pt x="7926192" y="0"/>
                </a:lnTo>
                <a:lnTo>
                  <a:pt x="7926192" y="4627937"/>
                </a:lnTo>
                <a:lnTo>
                  <a:pt x="0" y="462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13" t="-6948" r="-15966" b="-607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DW Schema Designs: Start &amp; Snowflake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Implementation Approaches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Inmon approach (Top-down): This approach starts with a corporate data model.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Kimball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approach (Bottom-up): This approach starts with recognizing the business process and questions that Data warehouse has to answer.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Hybrid approach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65971" y="5386651"/>
            <a:ext cx="6793724" cy="3871649"/>
            <a:chOff x="0" y="0"/>
            <a:chExt cx="9058298" cy="51621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58298" cy="4782046"/>
            </a:xfrm>
            <a:custGeom>
              <a:avLst/>
              <a:gdLst/>
              <a:ahLst/>
              <a:cxnLst/>
              <a:rect r="r" b="b" t="t" l="l"/>
              <a:pathLst>
                <a:path h="4782046" w="9058298">
                  <a:moveTo>
                    <a:pt x="0" y="0"/>
                  </a:moveTo>
                  <a:lnTo>
                    <a:pt x="9058298" y="0"/>
                  </a:lnTo>
                  <a:lnTo>
                    <a:pt x="9058298" y="4782046"/>
                  </a:lnTo>
                  <a:lnTo>
                    <a:pt x="0" y="4782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4724896"/>
              <a:ext cx="9058298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Inmon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28305" y="5386651"/>
            <a:ext cx="6709907" cy="3871649"/>
            <a:chOff x="0" y="0"/>
            <a:chExt cx="8946543" cy="51621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46543" cy="4782046"/>
            </a:xfrm>
            <a:custGeom>
              <a:avLst/>
              <a:gdLst/>
              <a:ahLst/>
              <a:cxnLst/>
              <a:rect r="r" b="b" t="t" l="l"/>
              <a:pathLst>
                <a:path h="4782046" w="8946543">
                  <a:moveTo>
                    <a:pt x="0" y="0"/>
                  </a:moveTo>
                  <a:lnTo>
                    <a:pt x="8946543" y="0"/>
                  </a:lnTo>
                  <a:lnTo>
                    <a:pt x="8946543" y="4782046"/>
                  </a:lnTo>
                  <a:lnTo>
                    <a:pt x="0" y="4782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724896"/>
              <a:ext cx="8946543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Kimball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052965" y="4457675"/>
            <a:ext cx="9829609" cy="5053707"/>
          </a:xfrm>
          <a:custGeom>
            <a:avLst/>
            <a:gdLst/>
            <a:ahLst/>
            <a:cxnLst/>
            <a:rect r="r" b="b" t="t" l="l"/>
            <a:pathLst>
              <a:path h="5053707" w="9829609">
                <a:moveTo>
                  <a:pt x="0" y="0"/>
                </a:moveTo>
                <a:lnTo>
                  <a:pt x="9829608" y="0"/>
                </a:lnTo>
                <a:lnTo>
                  <a:pt x="9829608" y="5053707"/>
                </a:lnTo>
                <a:lnTo>
                  <a:pt x="0" y="505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84" t="-5302" r="-5149" b="-549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 to OLAP (Online Analytical Processing)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Technology for analyzing multidimensional data from multiple perspectives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operations: Slice, dice, drill-down, roll-up, pivot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Cube: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Measures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Hierarchies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544384" y="3658684"/>
            <a:ext cx="11199231" cy="5599616"/>
          </a:xfrm>
          <a:custGeom>
            <a:avLst/>
            <a:gdLst/>
            <a:ahLst/>
            <a:cxnLst/>
            <a:rect r="r" b="b" t="t" l="l"/>
            <a:pathLst>
              <a:path h="5599616" w="11199231">
                <a:moveTo>
                  <a:pt x="0" y="0"/>
                </a:moveTo>
                <a:lnTo>
                  <a:pt x="11199232" y="0"/>
                </a:lnTo>
                <a:lnTo>
                  <a:pt x="11199232" y="5599616"/>
                </a:lnTo>
                <a:lnTo>
                  <a:pt x="0" y="559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OLAP Cube Slice &amp; dice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operations: Slice, dice, drill-down, roll-up, pivot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OLTP vs. OLAP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6605157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OLTP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(Online Transaction Processing)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(Online Analytical Processing)</a:t>
            </a:r>
          </a:p>
          <a:p>
            <a:pPr algn="l">
              <a:lnSpc>
                <a:spcPts val="455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921252" y="1644329"/>
            <a:ext cx="7961321" cy="2523566"/>
            <a:chOff x="0" y="0"/>
            <a:chExt cx="10615095" cy="33647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40968" y="479783"/>
              <a:ext cx="2184868" cy="2094972"/>
            </a:xfrm>
            <a:custGeom>
              <a:avLst/>
              <a:gdLst/>
              <a:ahLst/>
              <a:cxnLst/>
              <a:rect r="r" b="b" t="t" l="l"/>
              <a:pathLst>
                <a:path h="2094972" w="2184868">
                  <a:moveTo>
                    <a:pt x="0" y="0"/>
                  </a:moveTo>
                  <a:lnTo>
                    <a:pt x="2184869" y="0"/>
                  </a:lnTo>
                  <a:lnTo>
                    <a:pt x="2184869" y="2094972"/>
                  </a:lnTo>
                  <a:lnTo>
                    <a:pt x="0" y="2094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0056" t="-76999" r="-362890" b="-85264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548290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146303" y="542125"/>
              <a:ext cx="1870778" cy="1970288"/>
            </a:xfrm>
            <a:custGeom>
              <a:avLst/>
              <a:gdLst/>
              <a:ahLst/>
              <a:cxnLst/>
              <a:rect r="r" b="b" t="t" l="l"/>
              <a:pathLst>
                <a:path h="1970288" w="1870778">
                  <a:moveTo>
                    <a:pt x="0" y="0"/>
                  </a:moveTo>
                  <a:lnTo>
                    <a:pt x="1870779" y="0"/>
                  </a:lnTo>
                  <a:lnTo>
                    <a:pt x="1870779" y="1970288"/>
                  </a:lnTo>
                  <a:lnTo>
                    <a:pt x="0" y="1970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47291" t="-124162" r="-90165" b="-12594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774145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2966046" y="1222714"/>
              <a:ext cx="906474" cy="609109"/>
              <a:chOff x="0" y="0"/>
              <a:chExt cx="772266" cy="51892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72266" cy="518928"/>
              </a:xfrm>
              <a:custGeom>
                <a:avLst/>
                <a:gdLst/>
                <a:ahLst/>
                <a:cxnLst/>
                <a:rect r="r" b="b" t="t" l="l"/>
                <a:pathLst>
                  <a:path h="518928" w="772266">
                    <a:moveTo>
                      <a:pt x="772266" y="259464"/>
                    </a:moveTo>
                    <a:lnTo>
                      <a:pt x="365866" y="0"/>
                    </a:lnTo>
                    <a:lnTo>
                      <a:pt x="365866" y="203200"/>
                    </a:lnTo>
                    <a:lnTo>
                      <a:pt x="0" y="203200"/>
                    </a:lnTo>
                    <a:lnTo>
                      <a:pt x="0" y="315728"/>
                    </a:lnTo>
                    <a:lnTo>
                      <a:pt x="365866" y="315728"/>
                    </a:lnTo>
                    <a:lnTo>
                      <a:pt x="365866" y="518928"/>
                    </a:lnTo>
                    <a:lnTo>
                      <a:pt x="772266" y="259464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46050"/>
                <a:ext cx="670666" cy="1696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751141" y="1222714"/>
              <a:ext cx="906474" cy="609109"/>
              <a:chOff x="0" y="0"/>
              <a:chExt cx="772266" cy="51892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72266" cy="518928"/>
              </a:xfrm>
              <a:custGeom>
                <a:avLst/>
                <a:gdLst/>
                <a:ahLst/>
                <a:cxnLst/>
                <a:rect r="r" b="b" t="t" l="l"/>
                <a:pathLst>
                  <a:path h="518928" w="772266">
                    <a:moveTo>
                      <a:pt x="772266" y="259464"/>
                    </a:moveTo>
                    <a:lnTo>
                      <a:pt x="365866" y="0"/>
                    </a:lnTo>
                    <a:lnTo>
                      <a:pt x="365866" y="203200"/>
                    </a:lnTo>
                    <a:lnTo>
                      <a:pt x="0" y="203200"/>
                    </a:lnTo>
                    <a:lnTo>
                      <a:pt x="0" y="315728"/>
                    </a:lnTo>
                    <a:lnTo>
                      <a:pt x="365866" y="315728"/>
                    </a:lnTo>
                    <a:lnTo>
                      <a:pt x="365866" y="518928"/>
                    </a:lnTo>
                    <a:lnTo>
                      <a:pt x="772266" y="259464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46050"/>
                <a:ext cx="670666" cy="1696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81804" y="2905182"/>
              <a:ext cx="2303198" cy="459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2"/>
                </a:lnSpc>
              </a:pPr>
              <a:r>
                <a:rPr lang="en-US" sz="2037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Transactional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232320" y="2905182"/>
              <a:ext cx="1698746" cy="459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2"/>
                </a:lnSpc>
              </a:pPr>
              <a:r>
                <a:rPr lang="en-US" sz="2037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Analytical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3387636" y="4503753"/>
          <a:ext cx="11512728" cy="5410200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OLAP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OLTP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Analysis and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Transaction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Periodic, batch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Continuous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Complex, ad-hoc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Simple, standardized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Multidimensional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Flat relational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volume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Large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676463" y="1970585"/>
            <a:ext cx="3701776" cy="7610644"/>
          </a:xfrm>
          <a:custGeom>
            <a:avLst/>
            <a:gdLst/>
            <a:ahLst/>
            <a:cxnLst/>
            <a:rect r="r" b="b" t="t" l="l"/>
            <a:pathLst>
              <a:path h="7610644" w="3701776">
                <a:moveTo>
                  <a:pt x="0" y="0"/>
                </a:moveTo>
                <a:lnTo>
                  <a:pt x="3701776" y="0"/>
                </a:lnTo>
                <a:lnTo>
                  <a:pt x="3701776" y="7610644"/>
                </a:lnTo>
                <a:lnTo>
                  <a:pt x="0" y="761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Design Process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Requirements gathering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Dimensional modeling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Physical design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staging design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design and development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Performance Tuning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Indexing strategies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Materialized views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Query optimization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089677" y="4524448"/>
            <a:ext cx="12597040" cy="5333206"/>
            <a:chOff x="0" y="0"/>
            <a:chExt cx="16796054" cy="71109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796054" cy="6750795"/>
            </a:xfrm>
            <a:custGeom>
              <a:avLst/>
              <a:gdLst/>
              <a:ahLst/>
              <a:cxnLst/>
              <a:rect r="r" b="b" t="t" l="l"/>
              <a:pathLst>
                <a:path h="6750795" w="16796054">
                  <a:moveTo>
                    <a:pt x="0" y="0"/>
                  </a:moveTo>
                  <a:lnTo>
                    <a:pt x="16796054" y="0"/>
                  </a:lnTo>
                  <a:lnTo>
                    <a:pt x="16796054" y="6750795"/>
                  </a:lnTo>
                  <a:lnTo>
                    <a:pt x="0" y="6750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6693645"/>
              <a:ext cx="16796054" cy="41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Partitioning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Lakes Design and Implementation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232810" y="4446622"/>
            <a:ext cx="8453907" cy="5116839"/>
          </a:xfrm>
          <a:custGeom>
            <a:avLst/>
            <a:gdLst/>
            <a:ahLst/>
            <a:cxnLst/>
            <a:rect r="r" b="b" t="t" l="l"/>
            <a:pathLst>
              <a:path h="5116839" w="8453907">
                <a:moveTo>
                  <a:pt x="0" y="0"/>
                </a:moveTo>
                <a:lnTo>
                  <a:pt x="8453908" y="0"/>
                </a:lnTo>
                <a:lnTo>
                  <a:pt x="8453908" y="5116839"/>
                </a:lnTo>
                <a:lnTo>
                  <a:pt x="0" y="5116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0" t="-12137" r="-4525" b="-1526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Security in Data Warehousing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 control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encryption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Auditing and monitoring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Compliance considerations (e.g., GDPR, HIPAA)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868347" y="5641207"/>
            <a:ext cx="10941614" cy="3795372"/>
          </a:xfrm>
          <a:custGeom>
            <a:avLst/>
            <a:gdLst/>
            <a:ahLst/>
            <a:cxnLst/>
            <a:rect r="r" b="b" t="t" l="l"/>
            <a:pathLst>
              <a:path h="3795372" w="10941614">
                <a:moveTo>
                  <a:pt x="0" y="0"/>
                </a:moveTo>
                <a:lnTo>
                  <a:pt x="10941614" y="0"/>
                </a:lnTo>
                <a:lnTo>
                  <a:pt x="10941614" y="3795372"/>
                </a:lnTo>
                <a:lnTo>
                  <a:pt x="0" y="3795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Slowly Changing Dimensions (SCDs)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1: Overwrite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2: Add new row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3: Add new attribute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4: Use history table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6: Hybrid approach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344268" y="2297009"/>
            <a:ext cx="2649922" cy="4168417"/>
          </a:xfrm>
          <a:custGeom>
            <a:avLst/>
            <a:gdLst/>
            <a:ahLst/>
            <a:cxnLst/>
            <a:rect r="r" b="b" t="t" l="l"/>
            <a:pathLst>
              <a:path h="4168417" w="2649922">
                <a:moveTo>
                  <a:pt x="0" y="0"/>
                </a:moveTo>
                <a:lnTo>
                  <a:pt x="2649923" y="0"/>
                </a:lnTo>
                <a:lnTo>
                  <a:pt x="2649923" y="4168417"/>
                </a:lnTo>
                <a:lnTo>
                  <a:pt x="0" y="4168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41" t="-9962" r="-99604" b="-1104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73831" y="5990390"/>
            <a:ext cx="4557306" cy="1645205"/>
          </a:xfrm>
          <a:custGeom>
            <a:avLst/>
            <a:gdLst/>
            <a:ahLst/>
            <a:cxnLst/>
            <a:rect r="r" b="b" t="t" l="l"/>
            <a:pathLst>
              <a:path h="1645205" w="4557306">
                <a:moveTo>
                  <a:pt x="0" y="0"/>
                </a:moveTo>
                <a:lnTo>
                  <a:pt x="4557306" y="0"/>
                </a:lnTo>
                <a:lnTo>
                  <a:pt x="4557306" y="1645205"/>
                </a:lnTo>
                <a:lnTo>
                  <a:pt x="0" y="1645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20" t="-84513" r="-16659" b="-8377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09970" y="7489433"/>
            <a:ext cx="3463861" cy="1948422"/>
          </a:xfrm>
          <a:custGeom>
            <a:avLst/>
            <a:gdLst/>
            <a:ahLst/>
            <a:cxnLst/>
            <a:rect r="r" b="b" t="t" l="l"/>
            <a:pathLst>
              <a:path h="1948422" w="3463861">
                <a:moveTo>
                  <a:pt x="0" y="0"/>
                </a:moveTo>
                <a:lnTo>
                  <a:pt x="3463861" y="0"/>
                </a:lnTo>
                <a:lnTo>
                  <a:pt x="3463861" y="1948422"/>
                </a:lnTo>
                <a:lnTo>
                  <a:pt x="0" y="1948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6325674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Warehouses: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 Redshift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Google BigQuery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Hive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Snowflake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Azure Synapse Analytics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Teradata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Warehouse Trends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Cloud-based data warehousing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data warehousing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Big data integration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Popular Data Warehouse Technologies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500356" y="1581069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42" t="-25030" r="-9749" b="-26432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58463" y="1028700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42" t="-25030" r="-9749" b="-2643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Warehousing: Apache Hive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0595868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Hive is a data warehousing infrastructure built on top of Hadoop.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provides a query language called HiveQL, similar to SQL, for querying and managing large datasets residing in distributed storage.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Infrastructure: Hive is designed for managing and querying large datasets stored in Hadoop HDFS.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HiveQL: A SQL-like language for querying data, making it accessible to users familiar with SQL.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Scalability: Supports massive data storage and processing needs.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1764373" y="4672678"/>
            <a:ext cx="6373448" cy="5098758"/>
          </a:xfrm>
          <a:custGeom>
            <a:avLst/>
            <a:gdLst/>
            <a:ahLst/>
            <a:cxnLst/>
            <a:rect r="r" b="b" t="t" l="l"/>
            <a:pathLst>
              <a:path h="5098758" w="6373448">
                <a:moveTo>
                  <a:pt x="0" y="0"/>
                </a:moveTo>
                <a:lnTo>
                  <a:pt x="6373449" y="0"/>
                </a:lnTo>
                <a:lnTo>
                  <a:pt x="6373449" y="5098759"/>
                </a:lnTo>
                <a:lnTo>
                  <a:pt x="0" y="5098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58463" y="1028700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42" t="-25030" r="-9749" b="-2643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0221883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MetaStore: Stores metadata about tables, columns, partitions, and more.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Driver: Receives queries, compiles them, and manages their execution.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Compiler: Compiles HiveQL into MapReduce or Tez jobs.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Execution Engine: Executes the jobs on Hadoop, typically using MapReduce or Tez.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 submits a HiveQL query.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query is compiled into a series of MapReduce jobs.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Jobs are executed on Hadoop, and results are returned to the user.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060374" y="4701815"/>
            <a:ext cx="7112006" cy="5212138"/>
          </a:xfrm>
          <a:custGeom>
            <a:avLst/>
            <a:gdLst/>
            <a:ahLst/>
            <a:cxnLst/>
            <a:rect r="r" b="b" t="t" l="l"/>
            <a:pathLst>
              <a:path h="5212138" w="7112006">
                <a:moveTo>
                  <a:pt x="0" y="0"/>
                </a:moveTo>
                <a:lnTo>
                  <a:pt x="7112007" y="0"/>
                </a:lnTo>
                <a:lnTo>
                  <a:pt x="7112007" y="5212138"/>
                </a:lnTo>
                <a:lnTo>
                  <a:pt x="0" y="5212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How Apache Hive Works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Warehousing: Apache Hive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Modern Data Architectures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986124" y="4215438"/>
            <a:ext cx="12000660" cy="5534345"/>
          </a:xfrm>
          <a:custGeom>
            <a:avLst/>
            <a:gdLst/>
            <a:ahLst/>
            <a:cxnLst/>
            <a:rect r="r" b="b" t="t" l="l"/>
            <a:pathLst>
              <a:path h="5534345" w="12000660">
                <a:moveTo>
                  <a:pt x="0" y="0"/>
                </a:moveTo>
                <a:lnTo>
                  <a:pt x="12000660" y="0"/>
                </a:lnTo>
                <a:lnTo>
                  <a:pt x="12000660" y="5534346"/>
                </a:lnTo>
                <a:lnTo>
                  <a:pt x="0" y="553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89" r="0" b="-705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Lakehouse Concept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new data management paradigm that combines the best elements of data lakes and data warehouses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ACID transactions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enforcement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 support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Decoupled storage and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compute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Open-source storage layer for data lakes that gives the ability for CRUD operations in Data Lakes.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ACID transactions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Scalable metadata handling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 travel (data versioning)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enforcement and evolution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Audit history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826073" y="3619701"/>
            <a:ext cx="6433227" cy="5250904"/>
          </a:xfrm>
          <a:custGeom>
            <a:avLst/>
            <a:gdLst/>
            <a:ahLst/>
            <a:cxnLst/>
            <a:rect r="r" b="b" t="t" l="l"/>
            <a:pathLst>
              <a:path h="5250904" w="6433227">
                <a:moveTo>
                  <a:pt x="0" y="0"/>
                </a:moveTo>
                <a:lnTo>
                  <a:pt x="6433227" y="0"/>
                </a:lnTo>
                <a:lnTo>
                  <a:pt x="6433227" y="5250904"/>
                </a:lnTo>
                <a:lnTo>
                  <a:pt x="0" y="525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Delta Lake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137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Data Lakes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Lambda 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layer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Speed layer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Serving layer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Kappa 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as the core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Reprocessing capabilities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Unified Architecture (Data Lakehouse)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202786" y="4347360"/>
            <a:ext cx="9893701" cy="5424076"/>
          </a:xfrm>
          <a:custGeom>
            <a:avLst/>
            <a:gdLst/>
            <a:ahLst/>
            <a:cxnLst/>
            <a:rect r="r" b="b" t="t" l="l"/>
            <a:pathLst>
              <a:path h="5424076" w="9893701">
                <a:moveTo>
                  <a:pt x="0" y="0"/>
                </a:moveTo>
                <a:lnTo>
                  <a:pt x="9893701" y="0"/>
                </a:lnTo>
                <a:lnTo>
                  <a:pt x="9893701" y="5424077"/>
                </a:lnTo>
                <a:lnTo>
                  <a:pt x="0" y="5424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Modern Data Architecture Patterns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decentralized socio-technical approach to 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principles: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Domain-oriented decentralized data ownership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as a product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Self-serve data infrastructure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Federated computational governance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trade-offs between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centralized (e.g., data lake) and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decentralized (e.g., data mesh)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approaches to data architecture.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817068" y="3705876"/>
            <a:ext cx="8065505" cy="6065561"/>
          </a:xfrm>
          <a:custGeom>
            <a:avLst/>
            <a:gdLst/>
            <a:ahLst/>
            <a:cxnLst/>
            <a:rect r="r" b="b" t="t" l="l"/>
            <a:pathLst>
              <a:path h="6065561" w="8065505">
                <a:moveTo>
                  <a:pt x="0" y="0"/>
                </a:moveTo>
                <a:lnTo>
                  <a:pt x="8065505" y="0"/>
                </a:lnTo>
                <a:lnTo>
                  <a:pt x="8065505" y="6065561"/>
                </a:lnTo>
                <a:lnTo>
                  <a:pt x="0" y="606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Mesh Architecture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576072" y="3319603"/>
            <a:ext cx="5110646" cy="4912609"/>
          </a:xfrm>
          <a:custGeom>
            <a:avLst/>
            <a:gdLst/>
            <a:ahLst/>
            <a:cxnLst/>
            <a:rect r="r" b="b" t="t" l="l"/>
            <a:pathLst>
              <a:path h="4912609" w="5110646">
                <a:moveTo>
                  <a:pt x="0" y="0"/>
                </a:moveTo>
                <a:lnTo>
                  <a:pt x="5110646" y="0"/>
                </a:lnTo>
                <a:lnTo>
                  <a:pt x="5110646" y="4912608"/>
                </a:lnTo>
                <a:lnTo>
                  <a:pt x="0" y="4912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Implementing Data Quality in Modern Architectures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profiling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validation rules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Anomaly detection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scorecards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Automated data cleansing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925602" y="3309109"/>
            <a:ext cx="4524198" cy="4524198"/>
          </a:xfrm>
          <a:custGeom>
            <a:avLst/>
            <a:gdLst/>
            <a:ahLst/>
            <a:cxnLst/>
            <a:rect r="r" b="b" t="t" l="l"/>
            <a:pathLst>
              <a:path h="4524198" w="4524198">
                <a:moveTo>
                  <a:pt x="0" y="0"/>
                </a:moveTo>
                <a:lnTo>
                  <a:pt x="4524198" y="0"/>
                </a:lnTo>
                <a:lnTo>
                  <a:pt x="4524198" y="4524198"/>
                </a:lnTo>
                <a:lnTo>
                  <a:pt x="0" y="452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Future Trends in Data Architectures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AI-driven 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Edge computing and IoT integration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Blockchain for data integrity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Quantum computing for data processing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b="true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934588" y="4019870"/>
            <a:ext cx="2845757" cy="5587686"/>
          </a:xfrm>
          <a:custGeom>
            <a:avLst/>
            <a:gdLst/>
            <a:ahLst/>
            <a:cxnLst/>
            <a:rect r="r" b="b" t="t" l="l"/>
            <a:pathLst>
              <a:path h="5587686" w="2845757">
                <a:moveTo>
                  <a:pt x="0" y="0"/>
                </a:moveTo>
                <a:lnTo>
                  <a:pt x="2845758" y="0"/>
                </a:lnTo>
                <a:lnTo>
                  <a:pt x="2845758" y="5587687"/>
                </a:lnTo>
                <a:lnTo>
                  <a:pt x="0" y="558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424" t="-12912" r="-169947" b="-946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23434" y="4964403"/>
            <a:ext cx="6661109" cy="3698621"/>
          </a:xfrm>
          <a:custGeom>
            <a:avLst/>
            <a:gdLst/>
            <a:ahLst/>
            <a:cxnLst/>
            <a:rect r="r" b="b" t="t" l="l"/>
            <a:pathLst>
              <a:path h="3698621" w="6661109">
                <a:moveTo>
                  <a:pt x="0" y="0"/>
                </a:moveTo>
                <a:lnTo>
                  <a:pt x="6661109" y="0"/>
                </a:lnTo>
                <a:lnTo>
                  <a:pt x="6661109" y="3698621"/>
                </a:lnTo>
                <a:lnTo>
                  <a:pt x="0" y="3698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Lakes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centralized repository that allows you to store all your structured and unstructured data at any scale.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To store raw data for future processing and analysis.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Imagine the foldering system on your laptop.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Ingestion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Consumption (Data access) Layer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210518" y="4851686"/>
            <a:ext cx="13866965" cy="5067055"/>
            <a:chOff x="0" y="0"/>
            <a:chExt cx="18489286" cy="67560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489286" cy="6756074"/>
            </a:xfrm>
            <a:custGeom>
              <a:avLst/>
              <a:gdLst/>
              <a:ahLst/>
              <a:cxnLst/>
              <a:rect r="r" b="b" t="t" l="l"/>
              <a:pathLst>
                <a:path h="6756074" w="18489286">
                  <a:moveTo>
                    <a:pt x="0" y="0"/>
                  </a:moveTo>
                  <a:lnTo>
                    <a:pt x="18489286" y="0"/>
                  </a:lnTo>
                  <a:lnTo>
                    <a:pt x="18489286" y="6756074"/>
                  </a:lnTo>
                  <a:lnTo>
                    <a:pt x="0" y="6756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2" t="-8027" r="-1543" b="-6337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492969" y="1285027"/>
              <a:ext cx="1810520" cy="508836"/>
              <a:chOff x="0" y="0"/>
              <a:chExt cx="357634" cy="10051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57634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357634">
                    <a:moveTo>
                      <a:pt x="50255" y="0"/>
                    </a:moveTo>
                    <a:lnTo>
                      <a:pt x="307378" y="0"/>
                    </a:lnTo>
                    <a:cubicBezTo>
                      <a:pt x="320707" y="0"/>
                      <a:pt x="333489" y="5295"/>
                      <a:pt x="342914" y="14719"/>
                    </a:cubicBezTo>
                    <a:cubicBezTo>
                      <a:pt x="352339" y="24144"/>
                      <a:pt x="357634" y="36927"/>
                      <a:pt x="357634" y="50255"/>
                    </a:cubicBezTo>
                    <a:lnTo>
                      <a:pt x="357634" y="50255"/>
                    </a:lnTo>
                    <a:cubicBezTo>
                      <a:pt x="357634" y="63584"/>
                      <a:pt x="352339" y="76367"/>
                      <a:pt x="342914" y="85791"/>
                    </a:cubicBezTo>
                    <a:cubicBezTo>
                      <a:pt x="333489" y="95216"/>
                      <a:pt x="320707" y="100511"/>
                      <a:pt x="307378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357634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520633" y="2000978"/>
              <a:ext cx="2137163" cy="508836"/>
              <a:chOff x="0" y="0"/>
              <a:chExt cx="422156" cy="10051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92E3A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24241" y="1292219"/>
              <a:ext cx="2147976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Data Sources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928931" y="2443139"/>
              <a:ext cx="1388622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Storage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3932192" y="2000978"/>
              <a:ext cx="2137163" cy="508836"/>
              <a:chOff x="0" y="0"/>
              <a:chExt cx="422156" cy="10051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FDEC86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9114996" y="2000978"/>
              <a:ext cx="2137163" cy="508836"/>
              <a:chOff x="0" y="0"/>
              <a:chExt cx="422156" cy="10051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7AD4F9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1709359" y="2000978"/>
              <a:ext cx="2137163" cy="508836"/>
              <a:chOff x="0" y="0"/>
              <a:chExt cx="422156" cy="10051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E57E7A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4062770" y="2443139"/>
              <a:ext cx="1620794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Ingestion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9257734" y="2443139"/>
              <a:ext cx="1913820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Processing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1757580" y="2443139"/>
              <a:ext cx="2402417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Consumption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050496" y="3396740"/>
            <a:ext cx="5832078" cy="1829489"/>
          </a:xfrm>
          <a:custGeom>
            <a:avLst/>
            <a:gdLst/>
            <a:ahLst/>
            <a:cxnLst/>
            <a:rect r="r" b="b" t="t" l="l"/>
            <a:pathLst>
              <a:path h="1829489" w="5832078">
                <a:moveTo>
                  <a:pt x="0" y="0"/>
                </a:moveTo>
                <a:lnTo>
                  <a:pt x="5832077" y="0"/>
                </a:lnTo>
                <a:lnTo>
                  <a:pt x="5832077" y="1829489"/>
                </a:lnTo>
                <a:lnTo>
                  <a:pt x="0" y="182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67068" y="5524129"/>
            <a:ext cx="3110920" cy="2701011"/>
          </a:xfrm>
          <a:custGeom>
            <a:avLst/>
            <a:gdLst/>
            <a:ahLst/>
            <a:cxnLst/>
            <a:rect r="r" b="b" t="t" l="l"/>
            <a:pathLst>
              <a:path h="2701011" w="3110920">
                <a:moveTo>
                  <a:pt x="0" y="0"/>
                </a:moveTo>
                <a:lnTo>
                  <a:pt x="3110920" y="0"/>
                </a:lnTo>
                <a:lnTo>
                  <a:pt x="3110920" y="2701010"/>
                </a:lnTo>
                <a:lnTo>
                  <a:pt x="0" y="2701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43" t="-1218" r="-12700" b="-73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33413" y="8520414"/>
            <a:ext cx="6216387" cy="1122511"/>
          </a:xfrm>
          <a:custGeom>
            <a:avLst/>
            <a:gdLst/>
            <a:ahLst/>
            <a:cxnLst/>
            <a:rect r="r" b="b" t="t" l="l"/>
            <a:pathLst>
              <a:path h="1122511" w="6216387">
                <a:moveTo>
                  <a:pt x="0" y="0"/>
                </a:moveTo>
                <a:lnTo>
                  <a:pt x="6216387" y="0"/>
                </a:lnTo>
                <a:lnTo>
                  <a:pt x="6216387" y="1122511"/>
                </a:lnTo>
                <a:lnTo>
                  <a:pt x="0" y="1122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2" t="-93940" r="-2263" b="-9515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88063" y="6076687"/>
            <a:ext cx="6411187" cy="1977456"/>
          </a:xfrm>
          <a:custGeom>
            <a:avLst/>
            <a:gdLst/>
            <a:ahLst/>
            <a:cxnLst/>
            <a:rect r="r" b="b" t="t" l="l"/>
            <a:pathLst>
              <a:path h="1977456" w="6411187">
                <a:moveTo>
                  <a:pt x="0" y="0"/>
                </a:moveTo>
                <a:lnTo>
                  <a:pt x="6411187" y="0"/>
                </a:lnTo>
                <a:lnTo>
                  <a:pt x="6411187" y="1977456"/>
                </a:lnTo>
                <a:lnTo>
                  <a:pt x="0" y="1977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 Storage Technologies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 Distributed File System (HDFS)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object storage (e.g., Amazon S3, Azure Blob Storage, Google Cloud Storage)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Delta Lake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Hudi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Iceberg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ingestion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ingestion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Change Data Capture (CDC)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migration tools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Formats in Data Lakes: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CSV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JSON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Avro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Parquet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ORC (Optimized Row Columnar)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Ingestion in Data Lakes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067026" y="5606976"/>
            <a:ext cx="8619691" cy="2621706"/>
            <a:chOff x="0" y="0"/>
            <a:chExt cx="11492922" cy="3495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849729"/>
              <a:ext cx="11492922" cy="2645879"/>
            </a:xfrm>
            <a:custGeom>
              <a:avLst/>
              <a:gdLst/>
              <a:ahLst/>
              <a:cxnLst/>
              <a:rect r="r" b="b" t="t" l="l"/>
              <a:pathLst>
                <a:path h="2645879" w="11492922">
                  <a:moveTo>
                    <a:pt x="0" y="0"/>
                  </a:moveTo>
                  <a:lnTo>
                    <a:pt x="11492922" y="0"/>
                  </a:lnTo>
                  <a:lnTo>
                    <a:pt x="11492922" y="2645879"/>
                  </a:lnTo>
                  <a:lnTo>
                    <a:pt x="0" y="2645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857" t="-116479" r="-25514" b="-69154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92922" cy="849729"/>
            </a:xfrm>
            <a:custGeom>
              <a:avLst/>
              <a:gdLst/>
              <a:ahLst/>
              <a:cxnLst/>
              <a:rect r="r" b="b" t="t" l="l"/>
              <a:pathLst>
                <a:path h="849729" w="11492922">
                  <a:moveTo>
                    <a:pt x="0" y="0"/>
                  </a:moveTo>
                  <a:lnTo>
                    <a:pt x="11492922" y="0"/>
                  </a:lnTo>
                  <a:lnTo>
                    <a:pt x="11492922" y="849729"/>
                  </a:lnTo>
                  <a:lnTo>
                    <a:pt x="0" y="849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857" t="-48026" r="-25514" b="-741378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019850" y="4237707"/>
            <a:ext cx="12095584" cy="5533730"/>
          </a:xfrm>
          <a:custGeom>
            <a:avLst/>
            <a:gdLst/>
            <a:ahLst/>
            <a:cxnLst/>
            <a:rect r="r" b="b" t="t" l="l"/>
            <a:pathLst>
              <a:path h="5533730" w="12095584">
                <a:moveTo>
                  <a:pt x="0" y="0"/>
                </a:moveTo>
                <a:lnTo>
                  <a:pt x="12095584" y="0"/>
                </a:lnTo>
                <a:lnTo>
                  <a:pt x="12095584" y="5533730"/>
                </a:lnTo>
                <a:lnTo>
                  <a:pt x="0" y="553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Processing in Data Lakes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processing (e.g., Hadoop MapReduce, Spark)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(e.g., Spark Streaming, Flink)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Interactive queries (e.g., Presto, Impala)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pipelines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DAGO3QDj02o</dc:identifier>
  <dcterms:modified xsi:type="dcterms:W3CDTF">2011-08-01T06:04:30Z</dcterms:modified>
  <cp:revision>1</cp:revision>
  <dc:title>DE Course: Week 3</dc:title>
</cp:coreProperties>
</file>